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53" r:id="rId1"/>
    <p:sldMasterId id="2147484456" r:id="rId2"/>
    <p:sldMasterId id="2147484472" r:id="rId3"/>
  </p:sldMasterIdLst>
  <p:notesMasterIdLst>
    <p:notesMasterId r:id="rId55"/>
  </p:notesMasterIdLst>
  <p:handoutMasterIdLst>
    <p:handoutMasterId r:id="rId56"/>
  </p:handoutMasterIdLst>
  <p:sldIdLst>
    <p:sldId id="325" r:id="rId4"/>
    <p:sldId id="326" r:id="rId5"/>
    <p:sldId id="387" r:id="rId6"/>
    <p:sldId id="388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9" r:id="rId15"/>
    <p:sldId id="394" r:id="rId16"/>
    <p:sldId id="395" r:id="rId17"/>
    <p:sldId id="396" r:id="rId18"/>
    <p:sldId id="397" r:id="rId19"/>
    <p:sldId id="400" r:id="rId20"/>
    <p:sldId id="390" r:id="rId21"/>
    <p:sldId id="391" r:id="rId22"/>
    <p:sldId id="398" r:id="rId23"/>
    <p:sldId id="399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393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23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379" r:id="rId54"/>
  </p:sldIdLst>
  <p:sldSz cx="12192000" cy="6858000"/>
  <p:notesSz cx="6645275" cy="9777413"/>
  <p:defaultTextStyle>
    <a:defPPr>
      <a:defRPr lang="zh-CN"/>
    </a:defPPr>
    <a:lvl1pPr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1pPr>
    <a:lvl2pPr marL="4572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2pPr>
    <a:lvl3pPr marL="9144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3pPr>
    <a:lvl4pPr marL="13716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4pPr>
    <a:lvl5pPr marL="18288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4F8"/>
    <a:srgbClr val="D1CE40"/>
    <a:srgbClr val="FFFFFF"/>
    <a:srgbClr val="748745"/>
    <a:srgbClr val="52C4B9"/>
    <a:srgbClr val="FFAAA1"/>
    <a:srgbClr val="FFFFCC"/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81533" autoAdjust="0"/>
  </p:normalViewPr>
  <p:slideViewPr>
    <p:cSldViewPr>
      <p:cViewPr varScale="1">
        <p:scale>
          <a:sx n="84" d="100"/>
          <a:sy n="84" d="100"/>
        </p:scale>
        <p:origin x="135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16" y="-5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EA0E1BE-B57A-4F68-85F4-BE96B34E6F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927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675" y="733425"/>
            <a:ext cx="65135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3438"/>
            <a:ext cx="48736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6720BF45-DEC5-4AEF-8798-1024CFDF3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470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/>
            <a:fld id="{E7A8B422-5B71-49D5-BADB-42A00ABE25F8}" type="slidenum">
              <a:rPr lang="en-US" altLang="zh-CN" sz="1200" smtClean="0">
                <a:latin typeface="Times New Roman" pitchFamily="18" charset="0"/>
                <a:ea typeface="宋体" pitchFamily="2" charset="-122"/>
              </a:rPr>
              <a:pPr eaLnBrk="1" hangingPunct="1"/>
              <a:t>1</a:t>
            </a:fld>
            <a:endParaRPr lang="en-US" altLang="zh-CN" sz="120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33425"/>
            <a:ext cx="6513513" cy="366553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745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1BFAC2-F556-4465-B282-6EA35BAB6508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1820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EC1B-C750-4ABC-B1B4-890CA339F6A1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22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928671-4140-40B5-89A1-81887B771FF2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2495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976CF7-803B-492B-B173-CA32344E45B4}" type="slidenum">
              <a:rPr lang="en-US" altLang="zh-CN" smtClean="0">
                <a:solidFill>
                  <a:srgbClr val="000000"/>
                </a:solidFill>
              </a:rPr>
              <a:pPr/>
              <a:t>13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544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D85B8-BC9E-4229-A9E9-7847267199F2}" type="slidenum">
              <a:rPr lang="en-US" altLang="zh-CN" smtClean="0">
                <a:solidFill>
                  <a:srgbClr val="000000"/>
                </a:solidFill>
              </a:rPr>
              <a:pPr/>
              <a:t>14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8162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6F743-2879-41E7-8AC6-B8FE74BCDBB1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2722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E95B3-2F75-4B62-831B-A36AF2798F1D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6016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9B647-B926-4BB3-8E6E-DFD8027B1924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1312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B045B-79A5-485A-B991-88D2659507EC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0493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A98E4A-45AE-420D-9C71-EBCB189A97D8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0495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32D0AD-DAAA-4A71-879F-9BA9232E5FF7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1170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ABF8D5-E842-4597-A2FD-CFBC76776AE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媒体信号处理基础（</a:t>
            </a:r>
            <a:r>
              <a:rPr lang="en-US" altLang="zh-CN" dirty="0" smtClean="0"/>
              <a:t>2012 </a:t>
            </a:r>
            <a:r>
              <a:rPr lang="zh-CN" altLang="en-US" dirty="0" smtClean="0"/>
              <a:t>夏）</a:t>
            </a:r>
            <a:endParaRPr lang="en-US" altLang="zh-CN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6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7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9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4968" y="103188"/>
            <a:ext cx="2747433" cy="5846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0551" y="103188"/>
            <a:ext cx="8041216" cy="5846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5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09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4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76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94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94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50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10991851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60101" y="4005264"/>
            <a:ext cx="123190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1"/>
          <p:cNvSpPr>
            <a:spLocks noChangeArrowheads="1"/>
          </p:cNvSpPr>
          <p:nvPr userDrawn="1"/>
        </p:nvSpPr>
        <p:spPr bwMode="auto">
          <a:xfrm>
            <a:off x="912284" y="1125538"/>
            <a:ext cx="9601200" cy="2159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131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4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25352"/>
          </a:xfrm>
        </p:spPr>
        <p:txBody>
          <a:bodyPr/>
          <a:lstStyle>
            <a:lvl1pPr algn="l">
              <a:defRPr sz="40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4896544"/>
          </a:xfrm>
        </p:spPr>
        <p:txBody>
          <a:bodyPr/>
          <a:lstStyle>
            <a:lvl1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00" b="1" i="1"/>
            </a:lvl1pPr>
          </a:lstStyle>
          <a:p>
            <a:pPr>
              <a:defRPr/>
            </a:pPr>
            <a:r>
              <a:rPr lang="zh-CN" altLang="en-US" dirty="0" smtClean="0"/>
              <a:t>媒体信号处理基础（</a:t>
            </a:r>
            <a:r>
              <a:rPr lang="en-US" altLang="zh-CN" dirty="0" smtClean="0"/>
              <a:t>2012 </a:t>
            </a:r>
            <a:r>
              <a:rPr lang="zh-CN" altLang="en-US" dirty="0" smtClean="0"/>
              <a:t>夏）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3392" y="1052736"/>
            <a:ext cx="10945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02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52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0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62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96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66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87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74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4968" y="103188"/>
            <a:ext cx="2747433" cy="5846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0551" y="103188"/>
            <a:ext cx="8041216" cy="5846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09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10991851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60101" y="4005264"/>
            <a:ext cx="123190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1"/>
          <p:cNvSpPr>
            <a:spLocks noChangeArrowheads="1"/>
          </p:cNvSpPr>
          <p:nvPr userDrawn="1"/>
        </p:nvSpPr>
        <p:spPr bwMode="auto">
          <a:xfrm>
            <a:off x="912284" y="1125538"/>
            <a:ext cx="9601200" cy="2159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2347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47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227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94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94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0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1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4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0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51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>
                <a:solidFill>
                  <a:srgbClr val="006699"/>
                </a:solidFill>
              </a:rPr>
              <a:t> Graphics and Image Data Representation </a:t>
            </a:r>
            <a:r>
              <a:rPr lang="en-US" altLang="zh-CN" dirty="0" smtClean="0">
                <a:solidFill>
                  <a:srgbClr val="006699"/>
                </a:solidFill>
              </a:rPr>
              <a:t>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9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300" b="1" i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zh-CN" altLang="en-US" smtClean="0"/>
              <a:t>媒体信号处理基础（</a:t>
            </a:r>
            <a:r>
              <a:rPr lang="en-US" altLang="zh-CN" smtClean="0"/>
              <a:t>2012 </a:t>
            </a:r>
            <a:r>
              <a:rPr lang="zh-CN" altLang="en-US" smtClean="0"/>
              <a:t>夏）</a:t>
            </a:r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09721AB5-65DE-4BCB-90F3-F2BE08F006F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4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1"/>
            <a:ext cx="121920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6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590552" y="103188"/>
            <a:ext cx="10991849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4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784" y="1196976"/>
            <a:ext cx="109728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64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429375"/>
            <a:ext cx="10526184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Fundamentals of Multimedia </a:t>
            </a:r>
            <a:r>
              <a:rPr lang="en-US" altLang="zh-CN" b="1" dirty="0">
                <a:solidFill>
                  <a:srgbClr val="006699"/>
                </a:solidFill>
                <a:latin typeface="Arial"/>
                <a:ea typeface="宋体" pitchFamily="2" charset="-122"/>
              </a:rPr>
              <a:t>——</a:t>
            </a:r>
            <a:r>
              <a:rPr lang="en-US" altLang="zh-CN" b="1" dirty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 Graphics and Image Data Representation </a:t>
            </a:r>
            <a:r>
              <a:rPr lang="en-US" altLang="zh-CN" b="1" dirty="0" smtClean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(2017 Spring)</a:t>
            </a:r>
            <a:endParaRPr lang="en-US" altLang="zh-CN" b="1" dirty="0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271" name="Line 55"/>
          <p:cNvSpPr>
            <a:spLocks noChangeShapeType="1"/>
          </p:cNvSpPr>
          <p:nvPr userDrawn="1"/>
        </p:nvSpPr>
        <p:spPr bwMode="auto">
          <a:xfrm>
            <a:off x="334434" y="6308725"/>
            <a:ext cx="115231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272" name="Rectangle 56"/>
          <p:cNvSpPr>
            <a:spLocks noChangeArrowheads="1"/>
          </p:cNvSpPr>
          <p:nvPr userDrawn="1"/>
        </p:nvSpPr>
        <p:spPr bwMode="auto">
          <a:xfrm>
            <a:off x="11195051" y="6453189"/>
            <a:ext cx="484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07617BB8-72CE-4123-BD69-0224DE19FD2D}" type="slidenum">
              <a:rPr lang="en-US" altLang="zh-CN" sz="1200" b="1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pPr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12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56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58" r:id="rId2"/>
    <p:sldLayoutId id="2147484459" r:id="rId3"/>
    <p:sldLayoutId id="2147484460" r:id="rId4"/>
    <p:sldLayoutId id="2147484461" r:id="rId5"/>
    <p:sldLayoutId id="2147484462" r:id="rId6"/>
    <p:sldLayoutId id="2147484463" r:id="rId7"/>
    <p:sldLayoutId id="2147484464" r:id="rId8"/>
    <p:sldLayoutId id="2147484465" r:id="rId9"/>
    <p:sldLayoutId id="2147484466" r:id="rId10"/>
    <p:sldLayoutId id="2147484467" r:id="rId11"/>
    <p:sldLayoutId id="2147484468" r:id="rId12"/>
    <p:sldLayoutId id="2147484469" r:id="rId13"/>
    <p:sldLayoutId id="2147484470" r:id="rId14"/>
    <p:sldLayoutId id="2147484471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4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1"/>
            <a:ext cx="121920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6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590552" y="103188"/>
            <a:ext cx="10991849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4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784" y="1196976"/>
            <a:ext cx="109728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64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429375"/>
            <a:ext cx="10526184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/>
            </a:lvl1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Fundamentals of Multimedia </a:t>
            </a:r>
            <a:r>
              <a:rPr lang="en-US" altLang="zh-CN" b="1" dirty="0">
                <a:solidFill>
                  <a:srgbClr val="006699"/>
                </a:solidFill>
                <a:latin typeface="Arial"/>
                <a:ea typeface="宋体" pitchFamily="2" charset="-122"/>
              </a:rPr>
              <a:t>——</a:t>
            </a:r>
            <a:r>
              <a:rPr lang="en-US" altLang="zh-CN" b="1" dirty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 Graphics and Image Data Representation </a:t>
            </a:r>
            <a:r>
              <a:rPr lang="en-US" altLang="zh-CN" b="1" dirty="0" smtClean="0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(2017 Spring)</a:t>
            </a:r>
            <a:endParaRPr lang="en-US" altLang="zh-CN" b="1" dirty="0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271" name="Line 55"/>
          <p:cNvSpPr>
            <a:spLocks noChangeShapeType="1"/>
          </p:cNvSpPr>
          <p:nvPr userDrawn="1"/>
        </p:nvSpPr>
        <p:spPr bwMode="auto">
          <a:xfrm>
            <a:off x="334434" y="6308725"/>
            <a:ext cx="115231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272" name="Rectangle 56"/>
          <p:cNvSpPr>
            <a:spLocks noChangeArrowheads="1"/>
          </p:cNvSpPr>
          <p:nvPr userDrawn="1"/>
        </p:nvSpPr>
        <p:spPr bwMode="auto">
          <a:xfrm>
            <a:off x="11195051" y="6453189"/>
            <a:ext cx="484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07617BB8-72CE-4123-BD69-0224DE19FD2D}" type="slidenum">
              <a:rPr lang="en-US" altLang="zh-CN" sz="1200" b="1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pPr algn="l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12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50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2" r:id="rId10"/>
    <p:sldLayoutId id="2147484483" r:id="rId11"/>
    <p:sldLayoutId id="2147484484" r:id="rId12"/>
    <p:sldLayoutId id="2147484485" r:id="rId13"/>
    <p:sldLayoutId id="2147484486" r:id="rId14"/>
    <p:sldLayoutId id="2147484487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03389" y="2276872"/>
            <a:ext cx="8785225" cy="762000"/>
          </a:xfrm>
        </p:spPr>
        <p:txBody>
          <a:bodyPr/>
          <a:lstStyle/>
          <a:p>
            <a:pPr algn="ctr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图像处理基础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9599" name="Text Box 15"/>
          <p:cNvSpPr txBox="1">
            <a:spLocks noChangeArrowheads="1"/>
          </p:cNvSpPr>
          <p:nvPr/>
        </p:nvSpPr>
        <p:spPr bwMode="gray">
          <a:xfrm>
            <a:off x="1955008" y="3717032"/>
            <a:ext cx="8281987" cy="156966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肖俊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浙江大学计算机学院 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400" dirty="0" smtClean="0">
                <a:latin typeface="Times New Roman" pitchFamily="18" charset="0"/>
                <a:ea typeface="楷体_GB2312" pitchFamily="49" charset="-122"/>
              </a:rPr>
              <a:t>2021</a:t>
            </a:r>
            <a:endParaRPr kumimoji="1" lang="en-US" altLang="zh-CN" sz="240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0954" y="1412777"/>
            <a:ext cx="47900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图像处理编程实践初步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灰度图像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547812" y="1948583"/>
            <a:ext cx="3252043" cy="3275332"/>
          </a:xfrm>
          <a:prstGeom prst="rect">
            <a:avLst/>
          </a:prstGeom>
          <a:noFill/>
        </p:spPr>
      </p:pic>
      <p:pic>
        <p:nvPicPr>
          <p:cNvPr id="6" name="Picture 4" descr="new-pic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>
          <a:xfrm>
            <a:off x="5231904" y="1940282"/>
            <a:ext cx="3384376" cy="328259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423592" y="5575028"/>
            <a:ext cx="59055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</a:rPr>
              <a:t>8-Bit Gray-Level Image Examples</a:t>
            </a:r>
          </a:p>
        </p:txBody>
      </p:sp>
    </p:spTree>
    <p:extLst>
      <p:ext uri="{BB962C8B-B14F-4D97-AF65-F5344CB8AC3E}">
        <p14:creationId xmlns:p14="http://schemas.microsoft.com/office/powerpoint/2010/main" val="88332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19536" y="1674017"/>
            <a:ext cx="3691798" cy="3718237"/>
          </a:xfrm>
          <a:noFill/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773855" y="6021288"/>
            <a:ext cx="664428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</a:rPr>
              <a:t>8-Bit Gray-Level Image VS 1-Bit Image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984" y="1700808"/>
            <a:ext cx="3682184" cy="368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31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is represented by a single byte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gray value between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and 255</a:t>
            </a:r>
          </a:p>
          <a:p>
            <a:pPr lvl="1"/>
            <a:endParaRPr lang="en-US" altLang="zh-CN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image can be thought of as a 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two-dimensional array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pixel values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bitmap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703512" y="4149080"/>
            <a:ext cx="9008111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338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1.2 8-Bit Gray-level Image</a:t>
            </a:r>
            <a:r>
              <a:rPr lang="zh-CN" altLang="en-US" sz="3200" b="1"/>
              <a:t>：</a:t>
            </a:r>
            <a:r>
              <a:rPr lang="en-US" altLang="zh-CN" sz="3200" b="1"/>
              <a:t>Print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How to print an 8-bit gray-level image on 2-level (1-bit) printer?</a:t>
            </a:r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en-US" altLang="zh-CN" sz="2800"/>
              <a:t>DPI</a:t>
            </a:r>
          </a:p>
          <a:p>
            <a:pPr lvl="1" eaLnBrk="1" hangingPunct="1"/>
            <a:r>
              <a:rPr lang="en-US" altLang="zh-CN" sz="2400"/>
              <a:t>Dot per inch</a:t>
            </a:r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en-US" altLang="zh-CN" sz="2800"/>
              <a:t>Printing such image is complex</a:t>
            </a:r>
          </a:p>
          <a:p>
            <a:pPr lvl="1" eaLnBrk="1" hangingPunct="1"/>
            <a:r>
              <a:rPr lang="en-US" altLang="zh-CN" sz="2400"/>
              <a:t>Use </a:t>
            </a:r>
            <a:r>
              <a:rPr lang="en-US" altLang="zh-CN" sz="2400">
                <a:solidFill>
                  <a:srgbClr val="FF3300"/>
                </a:solidFill>
              </a:rPr>
              <a:t>Dithering</a:t>
            </a:r>
          </a:p>
          <a:p>
            <a:pPr lvl="1" eaLnBrk="1" hangingPunct="1"/>
            <a:r>
              <a:rPr lang="en-US" altLang="zh-CN" sz="2400"/>
              <a:t>Convert </a:t>
            </a:r>
            <a:r>
              <a:rPr lang="en-US" altLang="zh-CN" sz="2400">
                <a:solidFill>
                  <a:srgbClr val="FF3300"/>
                </a:solidFill>
              </a:rPr>
              <a:t>intensity resolution</a:t>
            </a:r>
            <a:r>
              <a:rPr lang="en-US" altLang="zh-CN" sz="2400"/>
              <a:t> into </a:t>
            </a:r>
            <a:r>
              <a:rPr lang="en-US" altLang="zh-CN" sz="2400">
                <a:solidFill>
                  <a:srgbClr val="FF3300"/>
                </a:solidFill>
              </a:rPr>
              <a:t>spatial resolution</a:t>
            </a:r>
          </a:p>
          <a:p>
            <a:pPr eaLnBrk="1" hangingPunct="1"/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0201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1.2 8-Bit Gray-level Image</a:t>
            </a:r>
            <a:r>
              <a:rPr lang="zh-CN" altLang="en-US" sz="3200" b="1"/>
              <a:t>：</a:t>
            </a:r>
            <a:r>
              <a:rPr lang="en-US" altLang="zh-CN" sz="3200" b="1"/>
              <a:t>Print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70088" y="1196976"/>
            <a:ext cx="8229600" cy="4752975"/>
          </a:xfrm>
        </p:spPr>
        <p:txBody>
          <a:bodyPr/>
          <a:lstStyle/>
          <a:p>
            <a:pPr marL="609600" indent="-609600" eaLnBrk="1" hangingPunct="1"/>
            <a:r>
              <a:rPr lang="en-US" altLang="zh-CN" sz="2400"/>
              <a:t>Dithering</a:t>
            </a:r>
          </a:p>
          <a:p>
            <a:pPr marL="990600" lvl="1" indent="-533400" eaLnBrk="1" hangingPunct="1"/>
            <a:r>
              <a:rPr lang="en-US" altLang="zh-CN" sz="2200">
                <a:ea typeface="宋体" pitchFamily="2" charset="-122"/>
              </a:rPr>
              <a:t>The main strategy is to replace a pixel value by a larger pattern, say  2 x 2 or 4 x 4, such that the number of printed dots approximates the varying-sized disks of ink used in analog, in </a:t>
            </a:r>
            <a:r>
              <a:rPr lang="en-US" altLang="zh-CN" sz="2200" b="1">
                <a:ea typeface="宋体" pitchFamily="2" charset="-122"/>
              </a:rPr>
              <a:t>halftone printing </a:t>
            </a:r>
            <a:r>
              <a:rPr lang="en-US" altLang="zh-CN" sz="2200">
                <a:ea typeface="宋体" pitchFamily="2" charset="-122"/>
              </a:rPr>
              <a:t>(e.g., for newspaper photos).</a:t>
            </a:r>
          </a:p>
          <a:p>
            <a:pPr marL="990600" lvl="1" indent="-533400" eaLnBrk="1" hangingPunct="1"/>
            <a:r>
              <a:rPr lang="en-US" altLang="zh-CN" sz="2200">
                <a:solidFill>
                  <a:schemeClr val="tx1"/>
                </a:solidFill>
                <a:ea typeface="宋体" pitchFamily="2" charset="-122"/>
              </a:rPr>
              <a:t>Convert the color resolution into the spatial resolution.</a:t>
            </a:r>
          </a:p>
          <a:p>
            <a:pPr marL="990600" lvl="1" indent="-533400" eaLnBrk="1" hangingPunct="1"/>
            <a:endParaRPr lang="en-US" altLang="zh-CN" sz="800">
              <a:ea typeface="宋体" pitchFamily="2" charset="-122"/>
            </a:endParaRPr>
          </a:p>
          <a:p>
            <a:pPr marL="609600" indent="-609600" eaLnBrk="1" hangingPunct="1">
              <a:lnSpc>
                <a:spcPct val="110000"/>
              </a:lnSpc>
            </a:pPr>
            <a:r>
              <a:rPr lang="en-US" altLang="zh-CN" sz="2400"/>
              <a:t>An N×N matrix represents N</a:t>
            </a:r>
            <a:r>
              <a:rPr lang="en-US" altLang="zh-CN" sz="2400" baseline="30000"/>
              <a:t>2</a:t>
            </a:r>
            <a:r>
              <a:rPr lang="en-US" altLang="zh-CN" sz="2400"/>
              <a:t>+1 levels of intensity</a:t>
            </a:r>
          </a:p>
          <a:p>
            <a:pPr marL="990600" lvl="1" indent="-533400" eaLnBrk="1" hangingPunct="1">
              <a:lnSpc>
                <a:spcPct val="110000"/>
              </a:lnSpc>
            </a:pPr>
            <a:r>
              <a:rPr lang="en-US" altLang="zh-CN" sz="2200"/>
              <a:t>2×2 pattern can represent five level</a:t>
            </a:r>
            <a:r>
              <a:rPr lang="zh-CN" altLang="en-US" sz="2200"/>
              <a:t>：</a:t>
            </a:r>
            <a:endParaRPr lang="zh-CN" altLang="en-US" sz="2200">
              <a:ea typeface="宋体" pitchFamily="2" charset="-122"/>
            </a:endParaRPr>
          </a:p>
          <a:p>
            <a:pPr marL="990600" lvl="1" indent="-533400" eaLnBrk="1" hangingPunct="1"/>
            <a:endParaRPr lang="zh-CN" altLang="en-US" sz="2200">
              <a:ea typeface="宋体" pitchFamily="2" charset="-122"/>
            </a:endParaRPr>
          </a:p>
          <a:p>
            <a:pPr marL="990600" lvl="1" indent="-533400" eaLnBrk="1" hangingPunct="1"/>
            <a:endParaRPr lang="en-US" altLang="zh-CN" sz="2000"/>
          </a:p>
        </p:txBody>
      </p:sp>
      <p:pic>
        <p:nvPicPr>
          <p:cNvPr id="23557" name="Picture 21" descr="image0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75050" y="4868864"/>
            <a:ext cx="4897438" cy="1381125"/>
          </a:xfrm>
          <a:noFill/>
        </p:spPr>
      </p:pic>
    </p:spTree>
    <p:extLst>
      <p:ext uri="{BB962C8B-B14F-4D97-AF65-F5344CB8AC3E}">
        <p14:creationId xmlns:p14="http://schemas.microsoft.com/office/powerpoint/2010/main" val="79175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页脚占位符 5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1.2 8-Bit Gray-level Image</a:t>
            </a:r>
            <a:r>
              <a:rPr lang="zh-CN" altLang="en-US" sz="3200" b="1"/>
              <a:t>：</a:t>
            </a:r>
            <a:r>
              <a:rPr lang="en-US" altLang="zh-CN" sz="3200" b="1"/>
              <a:t>print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70088" y="1196976"/>
            <a:ext cx="8147050" cy="482441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200">
                <a:ea typeface="宋体" pitchFamily="2" charset="-122"/>
              </a:rPr>
              <a:t>we can first re-map image values in 0..255 into the new range 0..4 by (integer) dividing by 256/5. Then, e.g., if the pixel value is 0 we print nothing, in a 2×2 area of printer output. But if the pixel value is 4 we print all four dots.</a:t>
            </a:r>
          </a:p>
          <a:p>
            <a:pPr eaLnBrk="1" hangingPunct="1">
              <a:lnSpc>
                <a:spcPct val="110000"/>
              </a:lnSpc>
            </a:pPr>
            <a:endParaRPr lang="en-US" altLang="zh-CN" sz="2200">
              <a:ea typeface="宋体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200">
                <a:ea typeface="宋体" pitchFamily="2" charset="-122"/>
              </a:rPr>
              <a:t>If the intensity is &gt; the dither matrix entry then print an </a:t>
            </a:r>
            <a:r>
              <a:rPr lang="en-US" altLang="zh-CN" sz="2200">
                <a:latin typeface="Courier New" pitchFamily="49" charset="0"/>
                <a:ea typeface="宋体" pitchFamily="2" charset="-122"/>
              </a:rPr>
              <a:t>on</a:t>
            </a:r>
            <a:r>
              <a:rPr lang="en-US" altLang="zh-CN" sz="2200">
                <a:ea typeface="宋体" pitchFamily="2" charset="-122"/>
              </a:rPr>
              <a:t> dot at that entry location: replace each pixel by an </a:t>
            </a:r>
            <a:r>
              <a:rPr lang="en-US" altLang="zh-CN" sz="220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sz="2200" i="1">
                <a:ea typeface="宋体" pitchFamily="2" charset="-122"/>
              </a:rPr>
              <a:t> x </a:t>
            </a:r>
            <a:r>
              <a:rPr lang="en-US" altLang="zh-CN" sz="2200" i="1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200" i="1">
                <a:ea typeface="宋体" pitchFamily="2" charset="-122"/>
              </a:rPr>
              <a:t> </a:t>
            </a:r>
            <a:r>
              <a:rPr lang="en-US" altLang="zh-CN" sz="2200">
                <a:ea typeface="宋体" pitchFamily="2" charset="-122"/>
              </a:rPr>
              <a:t>matrix of dots.</a:t>
            </a:r>
          </a:p>
          <a:p>
            <a:pPr eaLnBrk="1" hangingPunct="1"/>
            <a:endParaRPr lang="en-US" altLang="zh-CN" sz="2200"/>
          </a:p>
          <a:p>
            <a:pPr eaLnBrk="1" hangingPunct="1"/>
            <a:r>
              <a:rPr lang="en-US" altLang="zh-CN" sz="2200"/>
              <a:t>The above method </a:t>
            </a:r>
            <a:r>
              <a:rPr lang="en-US" altLang="zh-CN" sz="2200">
                <a:solidFill>
                  <a:srgbClr val="FF3300"/>
                </a:solidFill>
              </a:rPr>
              <a:t>increasing the size of the output image</a:t>
            </a:r>
            <a:r>
              <a:rPr lang="en-US" altLang="zh-CN" sz="2200"/>
              <a:t> </a:t>
            </a:r>
          </a:p>
          <a:p>
            <a:pPr lvl="1" eaLnBrk="1" hangingPunct="1"/>
            <a:r>
              <a:rPr lang="en-US" altLang="zh-CN" sz="2200"/>
              <a:t>If one pixel uses 4×4 pattern</a:t>
            </a:r>
            <a:r>
              <a:rPr lang="zh-CN" altLang="en-US" sz="2200"/>
              <a:t>，</a:t>
            </a:r>
            <a:r>
              <a:rPr lang="en-US" altLang="zh-CN" sz="2200"/>
              <a:t>the size of an N×N image becomes 4N×4N</a:t>
            </a:r>
            <a:r>
              <a:rPr lang="zh-CN" altLang="en-US" sz="2200"/>
              <a:t>，</a:t>
            </a:r>
            <a:r>
              <a:rPr lang="en-US" altLang="zh-CN" sz="2200"/>
              <a:t>makes an image </a:t>
            </a:r>
            <a:r>
              <a:rPr lang="en-US" altLang="zh-CN" sz="2200">
                <a:solidFill>
                  <a:srgbClr val="FF3300"/>
                </a:solidFill>
              </a:rPr>
              <a:t>16 times</a:t>
            </a:r>
            <a:r>
              <a:rPr lang="en-US" altLang="zh-CN" sz="2200"/>
              <a:t> as large!</a:t>
            </a:r>
          </a:p>
        </p:txBody>
      </p:sp>
    </p:spTree>
    <p:extLst>
      <p:ext uri="{BB962C8B-B14F-4D97-AF65-F5344CB8AC3E}">
        <p14:creationId xmlns:p14="http://schemas.microsoft.com/office/powerpoint/2010/main" val="18846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页脚占位符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1.2 8-Bit Gray-level Image</a:t>
            </a:r>
            <a:r>
              <a:rPr lang="zh-CN" altLang="en-US" sz="3200" b="1"/>
              <a:t>：</a:t>
            </a:r>
            <a:r>
              <a:rPr lang="en-US" altLang="zh-CN" sz="3200" b="1"/>
              <a:t>print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36738" y="1268413"/>
            <a:ext cx="8507412" cy="47180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>
                <a:ea typeface="黑体" pitchFamily="2" charset="-122"/>
              </a:rPr>
              <a:t>One better method</a:t>
            </a:r>
            <a:r>
              <a:rPr lang="zh-CN" altLang="en-US" sz="2800">
                <a:ea typeface="黑体" pitchFamily="2" charset="-122"/>
              </a:rPr>
              <a:t>：</a:t>
            </a:r>
            <a:r>
              <a:rPr lang="en-US" altLang="zh-CN" sz="2800">
                <a:ea typeface="黑体" pitchFamily="2" charset="-122"/>
              </a:rPr>
              <a:t>A</a:t>
            </a:r>
            <a:r>
              <a:rPr lang="en-US" altLang="zh-CN" sz="2400">
                <a:ea typeface="黑体" pitchFamily="2" charset="-122"/>
              </a:rPr>
              <a:t>void enlarging the output image</a:t>
            </a:r>
            <a:endParaRPr lang="en-US" altLang="zh-CN" sz="2400"/>
          </a:p>
          <a:p>
            <a:pPr lvl="1" eaLnBrk="1" hangingPunct="1">
              <a:lnSpc>
                <a:spcPct val="80000"/>
              </a:lnSpc>
            </a:pPr>
            <a:r>
              <a:rPr lang="en-US" altLang="zh-CN" sz="2400"/>
              <a:t>Store an integer matrix (Standard Pattern), each value from 0 to 255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solidFill>
                  <a:srgbClr val="FF3300"/>
                </a:solidFill>
              </a:rPr>
              <a:t>Comparing the grey image matrix with pattern</a:t>
            </a:r>
            <a:r>
              <a:rPr lang="en-US" altLang="zh-CN" sz="2400"/>
              <a:t>, print the dot when the value greater than the grey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05" name="Picture 4" descr="image0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143251" y="3284539"/>
            <a:ext cx="5184775" cy="2274887"/>
          </a:xfrm>
          <a:noFill/>
        </p:spPr>
      </p:pic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1992313" y="5781675"/>
            <a:ext cx="799941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algn="l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One 25-grey level case: left is standard, the right with grey=15</a:t>
            </a:r>
            <a:endParaRPr lang="en-US" altLang="zh-CN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4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using 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bytes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representing</a:t>
            </a:r>
            <a:r>
              <a:rPr lang="en-US" altLang="zh-CN" sz="28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RGB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from 0 to 255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256×256×256 colors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16,777,216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described by different grey values of RGB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43472" y="3789040"/>
            <a:ext cx="8784976" cy="273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80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索引图像</a:t>
            </a:r>
            <a:r>
              <a:rPr lang="en-US" altLang="zh-CN" dirty="0" smtClean="0"/>
              <a:t>——8</a:t>
            </a:r>
            <a:r>
              <a:rPr lang="zh-CN" altLang="en-US" dirty="0" smtClean="0"/>
              <a:t>位彩色图像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Picture 3" descr="tre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775520" y="1939825"/>
            <a:ext cx="5616624" cy="4265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475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" name="Picture 3" descr="tre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99456" y="1520155"/>
            <a:ext cx="4584530" cy="3823478"/>
          </a:xfrm>
          <a:noFill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59447" y="5733256"/>
            <a:ext cx="55848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8-Bit Color Image VS 24-Bit Color Image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954736"/>
              </p:ext>
            </p:extLst>
          </p:nvPr>
        </p:nvGraphicFramePr>
        <p:xfrm>
          <a:off x="6168008" y="1556792"/>
          <a:ext cx="4752528" cy="3793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hoto Editor 照片" r:id="rId4" imgW="3982006" imgH="5038095" progId="">
                  <p:embed/>
                </p:oleObj>
              </mc:Choice>
              <mc:Fallback>
                <p:oleObj name="Photo Editor 照片" r:id="rId4" imgW="3982006" imgH="50380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008" y="1556792"/>
                        <a:ext cx="4752528" cy="3793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48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数字图像处理概述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图像处理基础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常用图像文件格式与类型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图像处理的基本函数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图像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类型的转换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的颜色模型转换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图形的绘制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二维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绘图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三维绘图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of 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Lookup table( palette)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store a set of bytes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the real color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Bytes value is the index to a 3-bytes color table</a:t>
            </a:r>
          </a:p>
          <a:p>
            <a:pPr lvl="1"/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Choosing what colors to put in table is important</a:t>
            </a:r>
          </a:p>
          <a:p>
            <a:pPr lvl="1"/>
            <a:endParaRPr lang="en-US" altLang="zh-CN" sz="2400" dirty="0">
              <a:solidFill>
                <a:srgbClr val="FF33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most important 256 colors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clustering the 256×256×256 colors</a:t>
            </a:r>
          </a:p>
          <a:p>
            <a:pPr lvl="1"/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Median-cut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version of the Median-cut Algorithm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0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used in 8-bit color images is to store only the index, or code value, for each pixel. Then, e.g., if a pixel stores the value 25, the meaning is to go to row 25 in a color look-up table (LUT).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518064"/>
              </p:ext>
            </p:extLst>
          </p:nvPr>
        </p:nvGraphicFramePr>
        <p:xfrm>
          <a:off x="1991544" y="2636912"/>
          <a:ext cx="7434262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3" imgW="5342168" imgH="1415650" progId="">
                  <p:embed/>
                </p:oleObj>
              </mc:Choice>
              <mc:Fallback>
                <p:oleObj name="Visio" r:id="rId3" imgW="5342168" imgH="14156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2636912"/>
                        <a:ext cx="7434262" cy="2519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02619" y="5373762"/>
            <a:ext cx="21590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Value as the Index to Table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798244" y="5373762"/>
            <a:ext cx="21605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Get the color values by Searching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06531" y="5373762"/>
            <a:ext cx="20161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The RGB value of the pixel</a:t>
            </a:r>
          </a:p>
        </p:txBody>
      </p:sp>
    </p:spTree>
    <p:extLst>
      <p:ext uri="{BB962C8B-B14F-4D97-AF65-F5344CB8AC3E}">
        <p14:creationId xmlns:p14="http://schemas.microsoft.com/office/powerpoint/2010/main" val="22536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页脚占位符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70088" y="1196976"/>
            <a:ext cx="8229600" cy="4752975"/>
          </a:xfrm>
        </p:spPr>
        <p:txBody>
          <a:bodyPr/>
          <a:lstStyle/>
          <a:p>
            <a:pPr eaLnBrk="1" hangingPunct="1"/>
            <a:r>
              <a:rPr lang="en-US" altLang="zh-CN" sz="2800"/>
              <a:t>Example: 8-Bit Color Image</a:t>
            </a:r>
          </a:p>
          <a:p>
            <a:pPr lvl="1" eaLnBrk="1" hangingPunct="1"/>
            <a:r>
              <a:rPr lang="en-US" altLang="zh-CN" sz="2200"/>
              <a:t>Humans are more sensitive to R and G than to B</a:t>
            </a:r>
          </a:p>
          <a:p>
            <a:pPr lvl="1" eaLnBrk="1" hangingPunct="1"/>
            <a:r>
              <a:rPr lang="en-US" altLang="zh-CN" sz="2200"/>
              <a:t>So R=3, G=3 and B=2</a:t>
            </a:r>
          </a:p>
          <a:p>
            <a:pPr eaLnBrk="1" hangingPunct="1"/>
            <a:endParaRPr lang="en-US" altLang="zh-CN" sz="2200"/>
          </a:p>
          <a:p>
            <a:pPr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Basic Idea —— Clustering</a:t>
            </a:r>
          </a:p>
          <a:p>
            <a:pPr lvl="1" eaLnBrk="1" hangingPunct="1"/>
            <a:r>
              <a:rPr lang="en-US" altLang="zh-CN" sz="2200"/>
              <a:t>Analyzing the three-dimensional histogram of RGB colors</a:t>
            </a:r>
          </a:p>
          <a:p>
            <a:pPr lvl="1" eaLnBrk="1" hangingPunct="1"/>
            <a:endParaRPr lang="en-US" altLang="zh-CN" sz="800"/>
          </a:p>
          <a:p>
            <a:pPr lvl="1" eaLnBrk="1" hangingPunct="1"/>
            <a:r>
              <a:rPr lang="en-US" altLang="zh-CN" sz="2200"/>
              <a:t>Clustering is an expensive </a:t>
            </a:r>
          </a:p>
          <a:p>
            <a:pPr lvl="1" eaLnBrk="1" hangingPunct="1">
              <a:buFontTx/>
              <a:buNone/>
            </a:pPr>
            <a:r>
              <a:rPr lang="en-US" altLang="zh-CN" sz="2200"/>
              <a:t>   and slow process</a:t>
            </a:r>
          </a:p>
          <a:p>
            <a:pPr eaLnBrk="1" hangingPunct="1"/>
            <a:endParaRPr lang="en-US" altLang="zh-CN" sz="2200"/>
          </a:p>
        </p:txBody>
      </p:sp>
      <p:graphicFrame>
        <p:nvGraphicFramePr>
          <p:cNvPr id="373765" name="Group 5"/>
          <p:cNvGraphicFramePr>
            <a:graphicFrameLocks noGrp="1"/>
          </p:cNvGraphicFramePr>
          <p:nvPr>
            <p:ph sz="half" idx="2"/>
          </p:nvPr>
        </p:nvGraphicFramePr>
        <p:xfrm>
          <a:off x="3648075" y="2565401"/>
          <a:ext cx="4038600" cy="5762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889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4064" y="4221163"/>
            <a:ext cx="3240087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7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850" y="1268414"/>
            <a:ext cx="8351838" cy="45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31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页脚占位符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 dirty="0"/>
              <a:t>1.6 How to Devise a Color Lookup Table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70089" y="1196976"/>
            <a:ext cx="8302625" cy="4752975"/>
          </a:xfrm>
        </p:spPr>
        <p:txBody>
          <a:bodyPr/>
          <a:lstStyle/>
          <a:p>
            <a:pPr eaLnBrk="1" hangingPunct="1"/>
            <a:r>
              <a:rPr lang="en-US" altLang="zh-CN" sz="2800"/>
              <a:t>Then each pixel in the image gets replaced by its 8-bit index.</a:t>
            </a:r>
          </a:p>
          <a:p>
            <a:pPr lvl="1" eaLnBrk="1" hangingPunct="1"/>
            <a:endParaRPr lang="en-US" altLang="zh-CN" sz="2400"/>
          </a:p>
          <a:p>
            <a:pPr lvl="1" eaLnBrk="1" hangingPunct="1">
              <a:buFontTx/>
              <a:buNone/>
            </a:pPr>
            <a:r>
              <a:rPr lang="en-US" altLang="zh-CN" sz="2400"/>
              <a:t>Eg.</a:t>
            </a:r>
          </a:p>
          <a:p>
            <a:pPr lvl="1" eaLnBrk="1" hangingPunct="1"/>
            <a:r>
              <a:rPr lang="en-US" altLang="zh-CN" sz="2400"/>
              <a:t>R: 16, 48, 80, 112, 144, 176, 208, 240</a:t>
            </a:r>
          </a:p>
          <a:p>
            <a:pPr lvl="1" eaLnBrk="1" hangingPunct="1"/>
            <a:r>
              <a:rPr lang="en-US" altLang="zh-CN" sz="2400"/>
              <a:t>G: 16, 48, 80, 112, 144, 176, 208, 240</a:t>
            </a:r>
          </a:p>
          <a:p>
            <a:pPr lvl="1" eaLnBrk="1" hangingPunct="1"/>
            <a:r>
              <a:rPr lang="en-US" altLang="zh-CN" sz="2400"/>
              <a:t>B: 32, 96, 160, 224</a:t>
            </a:r>
          </a:p>
          <a:p>
            <a:pPr lvl="1" eaLnBrk="1" hangingPunct="1"/>
            <a:endParaRPr lang="en-US" altLang="zh-CN" sz="2400"/>
          </a:p>
          <a:p>
            <a:pPr lvl="1" eaLnBrk="1" hangingPunct="1">
              <a:buFontTx/>
              <a:buNone/>
            </a:pPr>
            <a:r>
              <a:rPr lang="en-US" altLang="zh-CN" sz="2400"/>
              <a:t>A pixel with color </a:t>
            </a:r>
            <a:r>
              <a:rPr lang="en-US" altLang="zh-CN" sz="2400">
                <a:solidFill>
                  <a:schemeClr val="tx1"/>
                </a:solidFill>
              </a:rPr>
              <a:t>[30, 129, 80]</a:t>
            </a:r>
            <a:r>
              <a:rPr lang="en-US" altLang="zh-CN" sz="2400"/>
              <a:t> should be converted into:</a:t>
            </a:r>
          </a:p>
          <a:p>
            <a:pPr lvl="1" eaLnBrk="1" hangingPunct="1">
              <a:buFontTx/>
              <a:buNone/>
            </a:pPr>
            <a:r>
              <a:rPr lang="en-US" altLang="zh-CN" sz="2400">
                <a:solidFill>
                  <a:schemeClr val="tx1"/>
                </a:solidFill>
              </a:rPr>
              <a:t>[16, 112, 96]</a:t>
            </a:r>
          </a:p>
          <a:p>
            <a:pPr lvl="1" eaLnBrk="1" hangingPunct="1"/>
            <a:endParaRPr lang="en-US" altLang="zh-CN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b="1" dirty="0"/>
              <a:t>1.6 How to Devise a Color Lookup Table</a:t>
            </a:r>
            <a:endParaRPr lang="zh-CN" altLang="en-US" sz="28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  <a:endParaRPr lang="en-US" altLang="zh-CN" dirty="0">
              <a:solidFill>
                <a:srgbClr val="006699"/>
              </a:solidFill>
            </a:endParaRPr>
          </a:p>
        </p:txBody>
      </p:sp>
      <p:pic>
        <p:nvPicPr>
          <p:cNvPr id="10" name="图片 9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51219" cy="6453336"/>
          </a:xfrm>
          <a:prstGeom prst="rect">
            <a:avLst/>
          </a:prstGeom>
        </p:spPr>
      </p:pic>
      <p:pic>
        <p:nvPicPr>
          <p:cNvPr id="11" name="图片 10" descr="1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8963"/>
            <a:ext cx="9144000" cy="64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Can we achieve better result?</a:t>
            </a:r>
          </a:p>
          <a:p>
            <a:pPr eaLnBrk="1" hangingPunct="1"/>
            <a:endParaRPr lang="en-US" altLang="zh-CN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63750" y="1773239"/>
            <a:ext cx="7920038" cy="4319587"/>
            <a:chOff x="385" y="1117"/>
            <a:chExt cx="4989" cy="2721"/>
          </a:xfrm>
        </p:grpSpPr>
        <p:pic>
          <p:nvPicPr>
            <p:cNvPr id="40979" name="Picture 4" descr="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" y="2931"/>
              <a:ext cx="4989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0" name="Picture 5" descr="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" y="2024"/>
              <a:ext cx="4989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1" name="Picture 6" descr="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" y="1117"/>
              <a:ext cx="4989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792538" y="1916114"/>
            <a:ext cx="4679950" cy="4033837"/>
            <a:chOff x="1429" y="1207"/>
            <a:chExt cx="2948" cy="2541"/>
          </a:xfrm>
        </p:grpSpPr>
        <p:grpSp>
          <p:nvGrpSpPr>
            <p:cNvPr id="40967" name="Group 16"/>
            <p:cNvGrpSpPr>
              <a:grpSpLocks/>
            </p:cNvGrpSpPr>
            <p:nvPr/>
          </p:nvGrpSpPr>
          <p:grpSpPr bwMode="auto">
            <a:xfrm>
              <a:off x="1429" y="1207"/>
              <a:ext cx="2948" cy="1588"/>
              <a:chOff x="1429" y="1207"/>
              <a:chExt cx="2948" cy="2495"/>
            </a:xfrm>
          </p:grpSpPr>
          <p:sp>
            <p:nvSpPr>
              <p:cNvPr id="40972" name="Line 8"/>
              <p:cNvSpPr>
                <a:spLocks noChangeShapeType="1"/>
              </p:cNvSpPr>
              <p:nvPr/>
            </p:nvSpPr>
            <p:spPr bwMode="auto">
              <a:xfrm>
                <a:off x="1927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3" name="Line 9"/>
              <p:cNvSpPr>
                <a:spLocks noChangeShapeType="1"/>
              </p:cNvSpPr>
              <p:nvPr/>
            </p:nvSpPr>
            <p:spPr bwMode="auto">
              <a:xfrm>
                <a:off x="2925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4" name="Line 10"/>
              <p:cNvSpPr>
                <a:spLocks noChangeShapeType="1"/>
              </p:cNvSpPr>
              <p:nvPr/>
            </p:nvSpPr>
            <p:spPr bwMode="auto">
              <a:xfrm>
                <a:off x="3878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5" name="Line 11"/>
              <p:cNvSpPr>
                <a:spLocks noChangeShapeType="1"/>
              </p:cNvSpPr>
              <p:nvPr/>
            </p:nvSpPr>
            <p:spPr bwMode="auto">
              <a:xfrm>
                <a:off x="1429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6" name="Line 12"/>
              <p:cNvSpPr>
                <a:spLocks noChangeShapeType="1"/>
              </p:cNvSpPr>
              <p:nvPr/>
            </p:nvSpPr>
            <p:spPr bwMode="auto">
              <a:xfrm>
                <a:off x="2426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7" name="Line 13"/>
              <p:cNvSpPr>
                <a:spLocks noChangeShapeType="1"/>
              </p:cNvSpPr>
              <p:nvPr/>
            </p:nvSpPr>
            <p:spPr bwMode="auto">
              <a:xfrm>
                <a:off x="3379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8" name="Line 14"/>
              <p:cNvSpPr>
                <a:spLocks noChangeShapeType="1"/>
              </p:cNvSpPr>
              <p:nvPr/>
            </p:nvSpPr>
            <p:spPr bwMode="auto">
              <a:xfrm>
                <a:off x="4377" y="1207"/>
                <a:ext cx="0" cy="249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0968" name="Group 25"/>
            <p:cNvGrpSpPr>
              <a:grpSpLocks/>
            </p:cNvGrpSpPr>
            <p:nvPr/>
          </p:nvGrpSpPr>
          <p:grpSpPr bwMode="auto">
            <a:xfrm>
              <a:off x="1927" y="2976"/>
              <a:ext cx="1951" cy="772"/>
              <a:chOff x="1927" y="2976"/>
              <a:chExt cx="1951" cy="772"/>
            </a:xfrm>
          </p:grpSpPr>
          <p:sp>
            <p:nvSpPr>
              <p:cNvPr id="40969" name="Line 18"/>
              <p:cNvSpPr>
                <a:spLocks noChangeShapeType="1"/>
              </p:cNvSpPr>
              <p:nvPr/>
            </p:nvSpPr>
            <p:spPr bwMode="auto">
              <a:xfrm>
                <a:off x="1927" y="2976"/>
                <a:ext cx="0" cy="7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0" name="Line 19"/>
              <p:cNvSpPr>
                <a:spLocks noChangeShapeType="1"/>
              </p:cNvSpPr>
              <p:nvPr/>
            </p:nvSpPr>
            <p:spPr bwMode="auto">
              <a:xfrm>
                <a:off x="2925" y="2976"/>
                <a:ext cx="0" cy="7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40971" name="Line 20"/>
              <p:cNvSpPr>
                <a:spLocks noChangeShapeType="1"/>
              </p:cNvSpPr>
              <p:nvPr/>
            </p:nvSpPr>
            <p:spPr bwMode="auto">
              <a:xfrm>
                <a:off x="3878" y="2976"/>
                <a:ext cx="0" cy="7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1">
                  <a:solidFill>
                    <a:srgbClr val="00669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24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751" y="1196976"/>
            <a:ext cx="69119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80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550" y="1125539"/>
            <a:ext cx="7056438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8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页脚占位符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Fundamentals of Multimedia </a:t>
            </a:r>
            <a:r>
              <a:rPr lang="en-US" altLang="zh-CN" dirty="0" smtClean="0">
                <a:solidFill>
                  <a:srgbClr val="006699"/>
                </a:solidFill>
                <a:latin typeface="Arial" charset="0"/>
              </a:rPr>
              <a:t>——</a:t>
            </a:r>
            <a:r>
              <a:rPr lang="en-US" altLang="zh-CN" dirty="0" smtClean="0">
                <a:solidFill>
                  <a:srgbClr val="006699"/>
                </a:solidFill>
              </a:rPr>
              <a:t> Graphics and Image Data Representation (2017 Spring)</a:t>
            </a:r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b="1"/>
              <a:t>1.6 How to Devise a Color Lookup Table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Median-cut Algorithm</a:t>
            </a:r>
          </a:p>
          <a:p>
            <a:pPr lvl="1" eaLnBrk="1" hangingPunct="1"/>
            <a:endParaRPr lang="en-US" altLang="zh-CN" sz="2400"/>
          </a:p>
        </p:txBody>
      </p:sp>
      <p:graphicFrame>
        <p:nvGraphicFramePr>
          <p:cNvPr id="377904" name="Group 48"/>
          <p:cNvGraphicFramePr>
            <a:graphicFrameLocks noGrp="1"/>
          </p:cNvGraphicFramePr>
          <p:nvPr>
            <p:ph sz="half" idx="2"/>
          </p:nvPr>
        </p:nvGraphicFramePr>
        <p:xfrm>
          <a:off x="2782889" y="2276475"/>
          <a:ext cx="6842125" cy="518160"/>
        </p:xfrm>
        <a:graphic>
          <a:graphicData uri="http://schemas.openxmlformats.org/drawingml/2006/table">
            <a:tbl>
              <a:tblPr/>
              <a:tblGrid>
                <a:gridCol w="3421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45" name="Text Box 49"/>
          <p:cNvSpPr txBox="1">
            <a:spLocks noChangeArrowheads="1"/>
          </p:cNvSpPr>
          <p:nvPr/>
        </p:nvSpPr>
        <p:spPr bwMode="auto">
          <a:xfrm>
            <a:off x="2185989" y="2311401"/>
            <a:ext cx="382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R</a:t>
            </a:r>
          </a:p>
        </p:txBody>
      </p:sp>
      <p:graphicFrame>
        <p:nvGraphicFramePr>
          <p:cNvPr id="377929" name="Group 73"/>
          <p:cNvGraphicFramePr>
            <a:graphicFrameLocks noGrp="1"/>
          </p:cNvGraphicFramePr>
          <p:nvPr/>
        </p:nvGraphicFramePr>
        <p:xfrm>
          <a:off x="2782889" y="3198813"/>
          <a:ext cx="6842125" cy="518160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58" name="Text Box 58"/>
          <p:cNvSpPr txBox="1">
            <a:spLocks noChangeArrowheads="1"/>
          </p:cNvSpPr>
          <p:nvPr/>
        </p:nvSpPr>
        <p:spPr bwMode="auto">
          <a:xfrm>
            <a:off x="2185989" y="3176589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G</a:t>
            </a:r>
          </a:p>
        </p:txBody>
      </p:sp>
      <p:graphicFrame>
        <p:nvGraphicFramePr>
          <p:cNvPr id="377949" name="Group 93"/>
          <p:cNvGraphicFramePr>
            <a:graphicFrameLocks noGrp="1"/>
          </p:cNvGraphicFramePr>
          <p:nvPr/>
        </p:nvGraphicFramePr>
        <p:xfrm>
          <a:off x="2784475" y="4149725"/>
          <a:ext cx="6840538" cy="518160"/>
        </p:xfrm>
        <a:graphic>
          <a:graphicData uri="http://schemas.openxmlformats.org/drawingml/2006/table">
            <a:tbl>
              <a:tblPr/>
              <a:tblGrid>
                <a:gridCol w="85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56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幼圆" pitchFamily="49" charset="-122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79" name="Text Box 67"/>
          <p:cNvSpPr txBox="1">
            <a:spLocks noChangeArrowheads="1"/>
          </p:cNvSpPr>
          <p:nvPr/>
        </p:nvSpPr>
        <p:spPr bwMode="auto">
          <a:xfrm>
            <a:off x="2185989" y="4111626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6699"/>
                </a:solidFill>
                <a:latin typeface="Verdana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44080" name="Text Box 94"/>
          <p:cNvSpPr txBox="1">
            <a:spLocks noChangeArrowheads="1"/>
          </p:cNvSpPr>
          <p:nvPr/>
        </p:nvSpPr>
        <p:spPr bwMode="auto">
          <a:xfrm>
            <a:off x="6003925" y="4889500"/>
            <a:ext cx="4127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…</a:t>
            </a:r>
            <a:endParaRPr lang="en-US" altLang="zh-CN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…</a:t>
            </a:r>
            <a:endParaRPr lang="en-US" altLang="zh-CN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…</a:t>
            </a:r>
            <a:endParaRPr lang="en-US" altLang="zh-CN" sz="1800" b="1">
              <a:solidFill>
                <a:srgbClr val="006699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8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数字图像处理概述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数字图像处理的主要研究内容</a:t>
            </a:r>
            <a:endParaRPr lang="en-US" altLang="zh-CN" dirty="0"/>
          </a:p>
          <a:p>
            <a:pPr lvl="1"/>
            <a:r>
              <a:rPr lang="zh-CN" altLang="en-US" dirty="0"/>
              <a:t>图像变换</a:t>
            </a:r>
            <a:endParaRPr lang="en-US" altLang="zh-CN" dirty="0"/>
          </a:p>
          <a:p>
            <a:pPr lvl="1"/>
            <a:r>
              <a:rPr lang="zh-CN" altLang="en-US" dirty="0"/>
              <a:t>图像编码压缩</a:t>
            </a:r>
            <a:endParaRPr lang="en-US" altLang="zh-CN" dirty="0"/>
          </a:p>
          <a:p>
            <a:pPr lvl="1"/>
            <a:r>
              <a:rPr lang="zh-CN" altLang="en-US" dirty="0"/>
              <a:t>图像增强和复原</a:t>
            </a:r>
            <a:endParaRPr lang="en-US" altLang="zh-CN" dirty="0"/>
          </a:p>
          <a:p>
            <a:pPr lvl="1"/>
            <a:r>
              <a:rPr lang="zh-CN" altLang="en-US" dirty="0"/>
              <a:t>图像分割</a:t>
            </a:r>
            <a:endParaRPr lang="en-US" altLang="zh-CN" dirty="0"/>
          </a:p>
          <a:p>
            <a:pPr lvl="1"/>
            <a:r>
              <a:rPr lang="zh-CN" altLang="en-US" dirty="0"/>
              <a:t>图像描述</a:t>
            </a:r>
            <a:endParaRPr lang="en-US" altLang="zh-CN" dirty="0"/>
          </a:p>
          <a:p>
            <a:pPr lvl="1"/>
            <a:r>
              <a:rPr lang="zh-CN" altLang="en-US" dirty="0"/>
              <a:t>图像分析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数字图像的处理方法</a:t>
            </a:r>
            <a:endParaRPr lang="en-US" altLang="zh-CN" dirty="0" smtClean="0"/>
          </a:p>
          <a:p>
            <a:pPr lvl="1"/>
            <a:r>
              <a:rPr lang="zh-CN" altLang="en-US" dirty="0"/>
              <a:t>空域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领域处理</a:t>
            </a:r>
            <a:endParaRPr lang="en-US" altLang="zh-CN" dirty="0" smtClean="0"/>
          </a:p>
          <a:p>
            <a:pPr lvl="2"/>
            <a:r>
              <a:rPr lang="zh-CN" altLang="en-US" dirty="0"/>
              <a:t>点处理</a:t>
            </a:r>
            <a:endParaRPr lang="en-US" altLang="zh-CN" dirty="0" smtClean="0"/>
          </a:p>
          <a:p>
            <a:pPr lvl="1"/>
            <a:r>
              <a:rPr lang="zh-CN" altLang="en-US" dirty="0"/>
              <a:t>变换域法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29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图像处理基本函数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文件查询与读取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772816"/>
            <a:ext cx="9624392" cy="1736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780569"/>
            <a:ext cx="6405165" cy="2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图像处理基本函数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196428"/>
            <a:ext cx="8448039" cy="56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图像处理基本函数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图像文件写入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772816"/>
            <a:ext cx="8807524" cy="24624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14" y="4322314"/>
            <a:ext cx="9505056" cy="23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图像处理基本函数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图像显示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imshow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finename</a:t>
            </a:r>
            <a:r>
              <a:rPr lang="en-US" altLang="zh-CN" dirty="0" smtClean="0"/>
              <a:t>;</a:t>
            </a:r>
          </a:p>
          <a:p>
            <a:pPr lvl="1"/>
            <a:r>
              <a:rPr lang="en-US" altLang="zh-CN" dirty="0" err="1" smtClean="0"/>
              <a:t>imshow</a:t>
            </a:r>
            <a:r>
              <a:rPr lang="en-US" altLang="zh-CN" dirty="0" smtClean="0"/>
              <a:t>(BW);</a:t>
            </a:r>
          </a:p>
          <a:p>
            <a:pPr lvl="1"/>
            <a:r>
              <a:rPr lang="en-US" altLang="zh-CN" dirty="0" err="1" smtClean="0"/>
              <a:t>imshow</a:t>
            </a:r>
            <a:r>
              <a:rPr lang="en-US" altLang="zh-CN" dirty="0" smtClean="0"/>
              <a:t>(X,MAP);</a:t>
            </a:r>
          </a:p>
          <a:p>
            <a:pPr lvl="1"/>
            <a:r>
              <a:rPr lang="en-US" altLang="zh-CN" dirty="0" err="1" smtClean="0"/>
              <a:t>imshow</a:t>
            </a:r>
            <a:r>
              <a:rPr lang="en-US" altLang="zh-CN" dirty="0" smtClean="0"/>
              <a:t>(I)</a:t>
            </a:r>
          </a:p>
          <a:p>
            <a:pPr lvl="1"/>
            <a:r>
              <a:rPr lang="en-US" altLang="zh-CN" dirty="0" err="1" smtClean="0"/>
              <a:t>imshow</a:t>
            </a:r>
            <a:r>
              <a:rPr lang="en-US" altLang="zh-CN" dirty="0" smtClean="0"/>
              <a:t>(RGB)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340768"/>
            <a:ext cx="4320480" cy="16968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3356992"/>
            <a:ext cx="3711481" cy="29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图像类型转换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364284"/>
            <a:ext cx="1047651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图像类型转换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340768"/>
            <a:ext cx="9984432" cy="724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204864"/>
            <a:ext cx="8904312" cy="44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图像类型转换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07253"/>
            <a:ext cx="8880058" cy="56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图像类型转换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96504"/>
            <a:ext cx="7046563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916832"/>
            <a:ext cx="880532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9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479376" y="1196752"/>
            <a:ext cx="5040560" cy="5400600"/>
            <a:chOff x="695400" y="1124744"/>
            <a:chExt cx="5040560" cy="54006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1124744"/>
              <a:ext cx="3125699" cy="45091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12" y="5589240"/>
              <a:ext cx="5037648" cy="93610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340768"/>
            <a:ext cx="685301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数字图像处理概述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图像术语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268760"/>
            <a:ext cx="6646015" cy="5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96752"/>
            <a:ext cx="8935138" cy="396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45" y="3354243"/>
            <a:ext cx="4607793" cy="33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96752"/>
            <a:ext cx="8690396" cy="504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387486"/>
            <a:ext cx="4320480" cy="33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70917"/>
            <a:ext cx="7744811" cy="55984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210707" y="1628800"/>
            <a:ext cx="3956650" cy="1596238"/>
            <a:chOff x="8210707" y="1628800"/>
            <a:chExt cx="3956650" cy="15962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0707" y="1628800"/>
              <a:ext cx="3954959" cy="113956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623" y="2726662"/>
              <a:ext cx="2558734" cy="498376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487" y="3258003"/>
            <a:ext cx="3594025" cy="27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绘制子图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16832"/>
            <a:ext cx="9624392" cy="45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618702" y="1196752"/>
            <a:ext cx="5200984" cy="5254021"/>
            <a:chOff x="695400" y="1057938"/>
            <a:chExt cx="5200984" cy="52540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1057938"/>
              <a:ext cx="2657475" cy="112395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59" y="2035234"/>
              <a:ext cx="5191125" cy="4276725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04" y="1336948"/>
            <a:ext cx="6153123" cy="47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基本三维绘图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916832"/>
            <a:ext cx="112913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060848"/>
            <a:ext cx="3676650" cy="296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1124744"/>
            <a:ext cx="46005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三维曲线图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009920"/>
            <a:ext cx="10056440" cy="34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587311" y="2564904"/>
            <a:ext cx="4572000" cy="1901180"/>
            <a:chOff x="609600" y="1556792"/>
            <a:chExt cx="4572000" cy="19011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556792"/>
              <a:ext cx="4276725" cy="8382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276872"/>
              <a:ext cx="4572000" cy="11811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11" y="1393159"/>
            <a:ext cx="62769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三维曲面图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916832"/>
            <a:ext cx="1027742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图像文件格式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68397"/>
            <a:ext cx="10158734" cy="46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64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图形绘制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维绘图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159169"/>
            <a:ext cx="4419600" cy="296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340768"/>
            <a:ext cx="54864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课程实验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编写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脚本实现如下功能：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）读入一张真彩色图像；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函数实现真彩色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灰度图像的转换并调用输出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结果，保存为新图像文件；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函数统计一张灰度图像中每一个像素值的数量并输出二维统计图形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）编写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函数实现真彩色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二值图像的转换并调用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输出结果，保存为新图像文件；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）编写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函数统计一张二值图像中的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0/1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像素数量并输出二维统计图形；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备注：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不准调用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中与上述功能相关的自有函数。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在实验课上完成，请助教检查并记录。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1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223166"/>
            <a:ext cx="9669536" cy="52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6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图像类型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灰度图像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索引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4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1-Bit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567606" y="1921962"/>
            <a:ext cx="3304257" cy="3327983"/>
          </a:xfrm>
          <a:prstGeom prst="rect">
            <a:avLst/>
          </a:prstGeom>
          <a:noFill/>
        </p:spPr>
      </p:pic>
      <p:pic>
        <p:nvPicPr>
          <p:cNvPr id="6" name="Picture 4" descr="new-pic"/>
          <p:cNvPicPr>
            <a:picLocks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>
          <a:xfrm>
            <a:off x="5519936" y="1896727"/>
            <a:ext cx="3240360" cy="3353218"/>
          </a:xfrm>
          <a:prstGeom prst="rect">
            <a:avLst/>
          </a:prstGeom>
          <a:noFill/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91544" y="5649312"/>
            <a:ext cx="59055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</a:rPr>
              <a:t>1-Bit Image Examples</a:t>
            </a:r>
          </a:p>
        </p:txBody>
      </p:sp>
    </p:spTree>
    <p:extLst>
      <p:ext uri="{BB962C8B-B14F-4D97-AF65-F5344CB8AC3E}">
        <p14:creationId xmlns:p14="http://schemas.microsoft.com/office/powerpoint/2010/main" val="381593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图像处理基础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文件格式与类型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and off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pixels (pixel--picture elements in digital images)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is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as a single bit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 or 1),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0--black, 1--white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71533" y="2420888"/>
            <a:ext cx="10719505" cy="36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7221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24071</TotalTime>
  <Words>1515</Words>
  <Application>Microsoft Office PowerPoint</Application>
  <PresentationFormat>宽屏</PresentationFormat>
  <Paragraphs>278</Paragraphs>
  <Slides>51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黑体</vt:lpstr>
      <vt:lpstr>楷体_GB2312</vt:lpstr>
      <vt:lpstr>宋体</vt:lpstr>
      <vt:lpstr>微软雅黑</vt:lpstr>
      <vt:lpstr>幼圆</vt:lpstr>
      <vt:lpstr>Arial</vt:lpstr>
      <vt:lpstr>Century Gothic</vt:lpstr>
      <vt:lpstr>Courier New</vt:lpstr>
      <vt:lpstr>Palatino Linotype</vt:lpstr>
      <vt:lpstr>Times New Roman</vt:lpstr>
      <vt:lpstr>Verdana</vt:lpstr>
      <vt:lpstr>Wingdings</vt:lpstr>
      <vt:lpstr>主管人员</vt:lpstr>
      <vt:lpstr>Balloons</vt:lpstr>
      <vt:lpstr>1_Balloons</vt:lpstr>
      <vt:lpstr>Photo Editor 照片</vt:lpstr>
      <vt:lpstr>Visio</vt:lpstr>
      <vt:lpstr>图像处理基础</vt:lpstr>
      <vt:lpstr>内容提要</vt:lpstr>
      <vt:lpstr>数字图像处理概述</vt:lpstr>
      <vt:lpstr>数字图像处理概述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1.2 8-Bit Gray-level Image：Print</vt:lpstr>
      <vt:lpstr>1.2 8-Bit Gray-level Image：Print</vt:lpstr>
      <vt:lpstr>1.2 8-Bit Gray-level Image：print</vt:lpstr>
      <vt:lpstr>1.2 8-Bit Gray-level Image：print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Matlab图像处理基础——文件格式与类型</vt:lpstr>
      <vt:lpstr>1.6 How to Devise a Color Lookup Table</vt:lpstr>
      <vt:lpstr>1.6 How to Devise a Color Lookup Table</vt:lpstr>
      <vt:lpstr>1.6 How to Devise a Color Lookup Table</vt:lpstr>
      <vt:lpstr>1.6 How to Devise a Color Lookup Table</vt:lpstr>
      <vt:lpstr>1.6 How to Devise a Color Lookup Table</vt:lpstr>
      <vt:lpstr>1.6 How to Devise a Color Lookup Table</vt:lpstr>
      <vt:lpstr>1.6 How to Devise a Color Lookup Table</vt:lpstr>
      <vt:lpstr>1.6 How to Devise a Color Lookup Table</vt:lpstr>
      <vt:lpstr>Matlab图像处理基础——图像处理基本函数</vt:lpstr>
      <vt:lpstr>Matlab图像处理基础——图像处理基本函数</vt:lpstr>
      <vt:lpstr>Matlab图像处理基础——图像处理基本函数</vt:lpstr>
      <vt:lpstr>Matlab图像处理基础——图像处理基本函数</vt:lpstr>
      <vt:lpstr>Matlab图像处理基础——图像类型转换</vt:lpstr>
      <vt:lpstr>Matlab图像处理基础——图像类型转换</vt:lpstr>
      <vt:lpstr>Matlab图像处理基础——图像类型转换</vt:lpstr>
      <vt:lpstr>Matlab图像处理基础——图像类型转换</vt:lpstr>
      <vt:lpstr>Matlab图形绘制——二维绘图</vt:lpstr>
      <vt:lpstr>Matlab图形绘制——二维绘图</vt:lpstr>
      <vt:lpstr>Matlab图形绘制——二维绘图</vt:lpstr>
      <vt:lpstr>Matlab图形绘制——二维绘图</vt:lpstr>
      <vt:lpstr>Matlab图形绘制——二维绘图</vt:lpstr>
      <vt:lpstr>Matlab图形绘制——二维绘图</vt:lpstr>
      <vt:lpstr>Matlab图形绘制——二维绘图</vt:lpstr>
      <vt:lpstr>Matlab图形绘制——三维绘图</vt:lpstr>
      <vt:lpstr>Matlab图形绘制——三维绘图</vt:lpstr>
      <vt:lpstr>Matlab图形绘制——三维绘图</vt:lpstr>
      <vt:lpstr>Matlab图形绘制——三维绘图</vt:lpstr>
      <vt:lpstr>Matlab图形绘制——三维绘图</vt:lpstr>
      <vt:lpstr>Matlab图形绘制——三维绘图</vt:lpstr>
      <vt:lpstr>课程实验2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Understanding and Retrieval for Cross-Media</dc:title>
  <dc:creator>WuFei</dc:creator>
  <cp:lastModifiedBy>Junx</cp:lastModifiedBy>
  <cp:revision>3932</cp:revision>
  <dcterms:created xsi:type="dcterms:W3CDTF">2006-01-19T05:42:51Z</dcterms:created>
  <dcterms:modified xsi:type="dcterms:W3CDTF">2021-07-07T07:32:02Z</dcterms:modified>
</cp:coreProperties>
</file>